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71" r:id="rId7"/>
    <p:sldId id="272" r:id="rId8"/>
    <p:sldId id="263" r:id="rId9"/>
    <p:sldId id="269" r:id="rId10"/>
    <p:sldId id="267" r:id="rId11"/>
    <p:sldId id="264" r:id="rId12"/>
    <p:sldId id="273" r:id="rId13"/>
    <p:sldId id="274" r:id="rId14"/>
    <p:sldId id="275" r:id="rId15"/>
    <p:sldId id="276" r:id="rId16"/>
    <p:sldId id="277" r:id="rId17"/>
    <p:sldId id="266" r:id="rId18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5243"/>
    <a:srgbClr val="3B4555"/>
    <a:srgbClr val="3D6595"/>
    <a:srgbClr val="4970B5"/>
    <a:srgbClr val="335D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4" y="-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49121517715086E-2"/>
          <c:y val="0.17499370800961406"/>
          <c:w val="0.93830175696457274"/>
          <c:h val="0.631117653594047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invertIfNegative val="1"/>
            <c:spPr>
              <a:solidFill>
                <a:srgbClr val="1F497D">
                  <a:lumMod val="75000"/>
                </a:srgbClr>
              </a:solidFill>
            </c:spPr>
          </c:dPt>
          <c:dPt>
            <c:idx val="1"/>
            <c:spPr>
              <a:solidFill>
                <a:srgbClr val="1F497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0.12620095166337936"/>
                  <c:y val="-7.33965897314849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210 </a:t>
                    </a:r>
                    <a:r>
                      <a:rPr lang="ru-RU" dirty="0" smtClean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B-4AB5-88BF-39FA7DB32F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96076133070346"/>
                  <c:y val="-0.27294320686026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DB-4AB5-88BF-39FA7DB32FD5}"/>
                </c:ex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240</c:v>
                </c:pt>
                <c:pt idx="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46898304"/>
        <c:axId val="147591936"/>
      </c:barChart>
      <c:catAx>
        <c:axId val="146898304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7591936"/>
        <c:crosses val="autoZero"/>
        <c:auto val="1"/>
        <c:lblAlgn val="ctr"/>
        <c:lblOffset val="100"/>
      </c:catAx>
      <c:valAx>
        <c:axId val="147591936"/>
        <c:scaling>
          <c:orientation val="minMax"/>
        </c:scaling>
        <c:delete val="1"/>
        <c:axPos val="l"/>
        <c:numFmt formatCode="0" sourceLinked="1"/>
        <c:tickLblPos val="none"/>
        <c:crossAx val="146898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7105-4F1A-4D08-818D-13641B4CC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59C3328-DB25-48E2-836A-5FA209E5B6EA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регион</a:t>
          </a:r>
          <a:endParaRPr lang="ru-RU" sz="2800" b="1" dirty="0"/>
        </a:p>
      </dgm:t>
    </dgm:pt>
    <dgm:pt modelId="{41B3C5D8-F121-4959-9BA9-7C73227BA242}" type="parTrans" cxnId="{3A646B63-4AF1-4941-9B8F-E95428115D61}">
      <dgm:prSet/>
      <dgm:spPr/>
      <dgm:t>
        <a:bodyPr/>
        <a:lstStyle/>
        <a:p>
          <a:endParaRPr lang="ru-RU"/>
        </a:p>
      </dgm:t>
    </dgm:pt>
    <dgm:pt modelId="{1FE5E440-AAE5-45B0-9B0E-ED3BF89861FF}" type="sibTrans" cxnId="{3A646B63-4AF1-4941-9B8F-E95428115D61}">
      <dgm:prSet/>
      <dgm:spPr/>
      <dgm:t>
        <a:bodyPr/>
        <a:lstStyle/>
        <a:p>
          <a:endParaRPr lang="ru-RU"/>
        </a:p>
      </dgm:t>
    </dgm:pt>
    <dgm:pt modelId="{C58B2F08-3F7E-445D-A898-D133E69AF17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/>
            <a:t>муниципалитет</a:t>
          </a:r>
          <a:endParaRPr lang="ru-RU" b="1" dirty="0"/>
        </a:p>
      </dgm:t>
    </dgm:pt>
    <dgm:pt modelId="{0C4CA1A8-1EA8-4B35-845A-EC0E7D18E1DD}" type="parTrans" cxnId="{058A5E42-841B-4F4C-9AA4-167D3914FCB6}">
      <dgm:prSet/>
      <dgm:spPr/>
      <dgm:t>
        <a:bodyPr/>
        <a:lstStyle/>
        <a:p>
          <a:endParaRPr lang="ru-RU"/>
        </a:p>
      </dgm:t>
    </dgm:pt>
    <dgm:pt modelId="{638E1376-0E5F-4C13-8C45-30918268731A}" type="sibTrans" cxnId="{058A5E42-841B-4F4C-9AA4-167D3914FCB6}">
      <dgm:prSet/>
      <dgm:spPr/>
      <dgm:t>
        <a:bodyPr/>
        <a:lstStyle/>
        <a:p>
          <a:endParaRPr lang="ru-RU"/>
        </a:p>
      </dgm:t>
    </dgm:pt>
    <dgm:pt modelId="{8DA4AB99-89AF-4AF3-87F4-46A8EE2A886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МАДОУ №19</a:t>
          </a:r>
          <a:endParaRPr lang="ru-RU" b="1" dirty="0"/>
        </a:p>
      </dgm:t>
    </dgm:pt>
    <dgm:pt modelId="{BE58C647-6D2B-45E5-969D-7DCB28457E73}" type="parTrans" cxnId="{0BEE5694-22A6-40DA-AD9E-00B3583F6056}">
      <dgm:prSet/>
      <dgm:spPr/>
      <dgm:t>
        <a:bodyPr/>
        <a:lstStyle/>
        <a:p>
          <a:endParaRPr lang="ru-RU"/>
        </a:p>
      </dgm:t>
    </dgm:pt>
    <dgm:pt modelId="{F0FA034D-394D-416C-A357-CA187E0CF6FF}" type="sibTrans" cxnId="{0BEE5694-22A6-40DA-AD9E-00B3583F6056}">
      <dgm:prSet/>
      <dgm:spPr/>
      <dgm:t>
        <a:bodyPr/>
        <a:lstStyle/>
        <a:p>
          <a:endParaRPr lang="ru-RU"/>
        </a:p>
      </dgm:t>
    </dgm:pt>
    <dgm:pt modelId="{570539C2-CDBA-4411-900A-184F713D2D28}" type="pres">
      <dgm:prSet presAssocID="{F9637105-4F1A-4D08-818D-13641B4CC46D}" presName="Name0" presStyleCnt="0">
        <dgm:presLayoutVars>
          <dgm:dir/>
          <dgm:animLvl val="lvl"/>
          <dgm:resizeHandles val="exact"/>
        </dgm:presLayoutVars>
      </dgm:prSet>
      <dgm:spPr/>
    </dgm:pt>
    <dgm:pt modelId="{BEF86DCC-F06F-48C8-AF5F-E18E403FC270}" type="pres">
      <dgm:prSet presAssocID="{859C3328-DB25-48E2-836A-5FA209E5B6EA}" presName="Name8" presStyleCnt="0"/>
      <dgm:spPr/>
    </dgm:pt>
    <dgm:pt modelId="{F314275D-0060-4A6D-AB6A-A23DD17E307C}" type="pres">
      <dgm:prSet presAssocID="{859C3328-DB25-48E2-836A-5FA209E5B6E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3E1F1-DFF1-436C-A56A-9CDCCBCCCB75}" type="pres">
      <dgm:prSet presAssocID="{859C3328-DB25-48E2-836A-5FA209E5B6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CF99-A1BA-403D-B31A-CCD93D73BA24}" type="pres">
      <dgm:prSet presAssocID="{C58B2F08-3F7E-445D-A898-D133E69AF178}" presName="Name8" presStyleCnt="0"/>
      <dgm:spPr/>
    </dgm:pt>
    <dgm:pt modelId="{34794679-1FED-4027-B7DC-F825FA35C4C8}" type="pres">
      <dgm:prSet presAssocID="{C58B2F08-3F7E-445D-A898-D133E69AF1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B0B7-47EA-4267-945B-D429BE68A5C5}" type="pres">
      <dgm:prSet presAssocID="{C58B2F08-3F7E-445D-A898-D133E69AF1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BF6B-B0AF-44E2-94E9-3643AD6FFE8E}" type="pres">
      <dgm:prSet presAssocID="{8DA4AB99-89AF-4AF3-87F4-46A8EE2A8863}" presName="Name8" presStyleCnt="0"/>
      <dgm:spPr/>
    </dgm:pt>
    <dgm:pt modelId="{C68F3047-BA9C-44FA-9703-B69427ACB9B4}" type="pres">
      <dgm:prSet presAssocID="{8DA4AB99-89AF-4AF3-87F4-46A8EE2A886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A2EE-5C63-4490-8649-6397A44508DA}" type="pres">
      <dgm:prSet presAssocID="{8DA4AB99-89AF-4AF3-87F4-46A8EE2A88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0169B-6661-4EEC-8395-E3B821C9EC0F}" type="presOf" srcId="{859C3328-DB25-48E2-836A-5FA209E5B6EA}" destId="{F8D3E1F1-DFF1-436C-A56A-9CDCCBCCCB75}" srcOrd="1" destOrd="0" presId="urn:microsoft.com/office/officeart/2005/8/layout/pyramid1"/>
    <dgm:cxn modelId="{058A5E42-841B-4F4C-9AA4-167D3914FCB6}" srcId="{F9637105-4F1A-4D08-818D-13641B4CC46D}" destId="{C58B2F08-3F7E-445D-A898-D133E69AF178}" srcOrd="1" destOrd="0" parTransId="{0C4CA1A8-1EA8-4B35-845A-EC0E7D18E1DD}" sibTransId="{638E1376-0E5F-4C13-8C45-30918268731A}"/>
    <dgm:cxn modelId="{DF1F9960-A121-4FCD-BFB0-5A5E391E1FD7}" type="presOf" srcId="{C58B2F08-3F7E-445D-A898-D133E69AF178}" destId="{34794679-1FED-4027-B7DC-F825FA35C4C8}" srcOrd="0" destOrd="0" presId="urn:microsoft.com/office/officeart/2005/8/layout/pyramid1"/>
    <dgm:cxn modelId="{1217A1E5-04EC-4AA0-83D2-352B7EE8E10E}" type="presOf" srcId="{C58B2F08-3F7E-445D-A898-D133E69AF178}" destId="{C48FB0B7-47EA-4267-945B-D429BE68A5C5}" srcOrd="1" destOrd="0" presId="urn:microsoft.com/office/officeart/2005/8/layout/pyramid1"/>
    <dgm:cxn modelId="{3A646B63-4AF1-4941-9B8F-E95428115D61}" srcId="{F9637105-4F1A-4D08-818D-13641B4CC46D}" destId="{859C3328-DB25-48E2-836A-5FA209E5B6EA}" srcOrd="0" destOrd="0" parTransId="{41B3C5D8-F121-4959-9BA9-7C73227BA242}" sibTransId="{1FE5E440-AAE5-45B0-9B0E-ED3BF89861FF}"/>
    <dgm:cxn modelId="{8EE1FB31-1941-41CC-A611-02AA9C84826F}" type="presOf" srcId="{8DA4AB99-89AF-4AF3-87F4-46A8EE2A8863}" destId="{C68F3047-BA9C-44FA-9703-B69427ACB9B4}" srcOrd="0" destOrd="0" presId="urn:microsoft.com/office/officeart/2005/8/layout/pyramid1"/>
    <dgm:cxn modelId="{0BEE5694-22A6-40DA-AD9E-00B3583F6056}" srcId="{F9637105-4F1A-4D08-818D-13641B4CC46D}" destId="{8DA4AB99-89AF-4AF3-87F4-46A8EE2A8863}" srcOrd="2" destOrd="0" parTransId="{BE58C647-6D2B-45E5-969D-7DCB28457E73}" sibTransId="{F0FA034D-394D-416C-A357-CA187E0CF6FF}"/>
    <dgm:cxn modelId="{D3574CD1-46D8-4322-B3CC-11E48809C9B2}" type="presOf" srcId="{F9637105-4F1A-4D08-818D-13641B4CC46D}" destId="{570539C2-CDBA-4411-900A-184F713D2D28}" srcOrd="0" destOrd="0" presId="urn:microsoft.com/office/officeart/2005/8/layout/pyramid1"/>
    <dgm:cxn modelId="{D8BC5734-5B7B-4A7E-B315-F1D2CFFF17BB}" type="presOf" srcId="{859C3328-DB25-48E2-836A-5FA209E5B6EA}" destId="{F314275D-0060-4A6D-AB6A-A23DD17E307C}" srcOrd="0" destOrd="0" presId="urn:microsoft.com/office/officeart/2005/8/layout/pyramid1"/>
    <dgm:cxn modelId="{EE40ACFF-D81F-4568-A12D-A78A8DC97415}" type="presOf" srcId="{8DA4AB99-89AF-4AF3-87F4-46A8EE2A8863}" destId="{8CABA2EE-5C63-4490-8649-6397A44508DA}" srcOrd="1" destOrd="0" presId="urn:microsoft.com/office/officeart/2005/8/layout/pyramid1"/>
    <dgm:cxn modelId="{AA28E6A3-CBFD-4B4E-A497-10D61D029DBA}" type="presParOf" srcId="{570539C2-CDBA-4411-900A-184F713D2D28}" destId="{BEF86DCC-F06F-48C8-AF5F-E18E403FC270}" srcOrd="0" destOrd="0" presId="urn:microsoft.com/office/officeart/2005/8/layout/pyramid1"/>
    <dgm:cxn modelId="{C28F1965-BFA8-45B4-8F16-6F5B2A5977B8}" type="presParOf" srcId="{BEF86DCC-F06F-48C8-AF5F-E18E403FC270}" destId="{F314275D-0060-4A6D-AB6A-A23DD17E307C}" srcOrd="0" destOrd="0" presId="urn:microsoft.com/office/officeart/2005/8/layout/pyramid1"/>
    <dgm:cxn modelId="{DE8A92A2-47A0-435F-ABC7-8E1C6231014B}" type="presParOf" srcId="{BEF86DCC-F06F-48C8-AF5F-E18E403FC270}" destId="{F8D3E1F1-DFF1-436C-A56A-9CDCCBCCCB75}" srcOrd="1" destOrd="0" presId="urn:microsoft.com/office/officeart/2005/8/layout/pyramid1"/>
    <dgm:cxn modelId="{3FE209BC-7457-4B1D-B26E-243DFCAE43C5}" type="presParOf" srcId="{570539C2-CDBA-4411-900A-184F713D2D28}" destId="{669CCF99-A1BA-403D-B31A-CCD93D73BA24}" srcOrd="1" destOrd="0" presId="urn:microsoft.com/office/officeart/2005/8/layout/pyramid1"/>
    <dgm:cxn modelId="{E73E1A33-55BC-448B-96C4-72C05CF3B011}" type="presParOf" srcId="{669CCF99-A1BA-403D-B31A-CCD93D73BA24}" destId="{34794679-1FED-4027-B7DC-F825FA35C4C8}" srcOrd="0" destOrd="0" presId="urn:microsoft.com/office/officeart/2005/8/layout/pyramid1"/>
    <dgm:cxn modelId="{8007C8DE-89B6-4C4B-892C-98B9543ED248}" type="presParOf" srcId="{669CCF99-A1BA-403D-B31A-CCD93D73BA24}" destId="{C48FB0B7-47EA-4267-945B-D429BE68A5C5}" srcOrd="1" destOrd="0" presId="urn:microsoft.com/office/officeart/2005/8/layout/pyramid1"/>
    <dgm:cxn modelId="{CB76F67F-F124-46D4-B22D-EC69C152DF1D}" type="presParOf" srcId="{570539C2-CDBA-4411-900A-184F713D2D28}" destId="{F6A7BF6B-B0AF-44E2-94E9-3643AD6FFE8E}" srcOrd="2" destOrd="0" presId="urn:microsoft.com/office/officeart/2005/8/layout/pyramid1"/>
    <dgm:cxn modelId="{7592EF66-1731-432A-A2D0-F87BFCFD6137}" type="presParOf" srcId="{F6A7BF6B-B0AF-44E2-94E9-3643AD6FFE8E}" destId="{C68F3047-BA9C-44FA-9703-B69427ACB9B4}" srcOrd="0" destOrd="0" presId="urn:microsoft.com/office/officeart/2005/8/layout/pyramid1"/>
    <dgm:cxn modelId="{60ABCA57-1FF2-4CE2-9B5F-4B6324F829AF}" type="presParOf" srcId="{F6A7BF6B-B0AF-44E2-94E9-3643AD6FFE8E}" destId="{8CABA2EE-5C63-4490-8649-6397A44508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4275D-0060-4A6D-AB6A-A23DD17E307C}">
      <dsp:nvSpPr>
        <dsp:cNvPr id="0" name=""/>
        <dsp:cNvSpPr/>
      </dsp:nvSpPr>
      <dsp:spPr>
        <a:xfrm>
          <a:off x="2400266" y="0"/>
          <a:ext cx="2400266" cy="1405548"/>
        </a:xfrm>
        <a:prstGeom prst="trapezoid">
          <a:avLst>
            <a:gd name="adj" fmla="val 85385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регион</a:t>
          </a:r>
          <a:endParaRPr lang="ru-RU" sz="2800" b="1" kern="1200" dirty="0"/>
        </a:p>
      </dsp:txBody>
      <dsp:txXfrm>
        <a:off x="2400266" y="0"/>
        <a:ext cx="2400266" cy="1405548"/>
      </dsp:txXfrm>
    </dsp:sp>
    <dsp:sp modelId="{34794679-1FED-4027-B7DC-F825FA35C4C8}">
      <dsp:nvSpPr>
        <dsp:cNvPr id="0" name=""/>
        <dsp:cNvSpPr/>
      </dsp:nvSpPr>
      <dsp:spPr>
        <a:xfrm>
          <a:off x="1200133" y="1405547"/>
          <a:ext cx="4800533" cy="1405548"/>
        </a:xfrm>
        <a:prstGeom prst="trapezoid">
          <a:avLst>
            <a:gd name="adj" fmla="val 85385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муниципалитет</a:t>
          </a:r>
          <a:endParaRPr lang="ru-RU" sz="3500" b="1" kern="1200" dirty="0"/>
        </a:p>
      </dsp:txBody>
      <dsp:txXfrm>
        <a:off x="2040226" y="1405547"/>
        <a:ext cx="3120346" cy="1405548"/>
      </dsp:txXfrm>
    </dsp:sp>
    <dsp:sp modelId="{C68F3047-BA9C-44FA-9703-B69427ACB9B4}">
      <dsp:nvSpPr>
        <dsp:cNvPr id="0" name=""/>
        <dsp:cNvSpPr/>
      </dsp:nvSpPr>
      <dsp:spPr>
        <a:xfrm>
          <a:off x="0" y="2811095"/>
          <a:ext cx="7200799" cy="1405548"/>
        </a:xfrm>
        <a:prstGeom prst="trapezoid">
          <a:avLst>
            <a:gd name="adj" fmla="val 85385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МАДОУ №19</a:t>
          </a:r>
          <a:endParaRPr lang="ru-RU" sz="3500" b="1" kern="1200" dirty="0"/>
        </a:p>
      </dsp:txBody>
      <dsp:txXfrm>
        <a:off x="1260139" y="2811095"/>
        <a:ext cx="4680520" cy="140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0.6919</cdr:x>
      <cdr:y>0.28611</cdr:y>
    </cdr:from>
    <cdr:to>
      <cdr:x>0.72955</cdr:x>
      <cdr:y>0.39994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33253" y="792102"/>
          <a:ext cx="170508" cy="31512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8509" y="5184303"/>
            <a:ext cx="415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Futura PT Book" pitchFamily="34" charset="-52"/>
              </a:rPr>
              <a:t>Автор: Медведева Е.В.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Futura PT Book" pitchFamily="34" charset="-52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542" y="2015952"/>
            <a:ext cx="7416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Futura PT Medium" pitchFamily="34" charset="-52"/>
              </a:rPr>
              <a:t>Проект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«Оптимизация оформления и размещения стендовой информации для родителей (законных представителей)»</a:t>
            </a:r>
          </a:p>
        </p:txBody>
      </p:sp>
      <p:pic>
        <p:nvPicPr>
          <p:cNvPr id="1026" name="Picture 2" descr="C:\Users\Елена\Desktop\мет.копилка\картинки\Эмблема ДОУ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757" y="0"/>
            <a:ext cx="6913166" cy="1818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648469" y="647799"/>
          <a:ext cx="10657184" cy="339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88232"/>
                <a:gridCol w="2184242"/>
                <a:gridCol w="2220247"/>
                <a:gridCol w="222024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</a:tr>
              <a:tr h="19010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Выбор темы консультативного материала 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Разработка консультативного материала 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Оформление консультативного материала 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Распечатка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консультативного материала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Размещение консультативного материала для родителей (законных представителей) на стенде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15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140-200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25-50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10-15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мин.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2605" y="71735"/>
            <a:ext cx="761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3200" b="1" kern="0" dirty="0">
                <a:solidFill>
                  <a:srgbClr val="2A5243"/>
                </a:solidFill>
                <a:latin typeface="Futura PT Medium" pitchFamily="34" charset="-52"/>
              </a:rPr>
              <a:t>Карта целевого состояния процесса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2A5243"/>
              </a:solidFill>
              <a:effectLst/>
              <a:uLnTx/>
              <a:uFillTx/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3168749" y="201595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328989" y="201595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7489229" y="201595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4413" y="4107815"/>
          <a:ext cx="112332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Индикатор улучшений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D6595"/>
                          </a:solidFill>
                        </a:rPr>
                        <a:t>1. Разработан</a:t>
                      </a:r>
                      <a:r>
                        <a:rPr lang="ru-RU" sz="1400" b="1" baseline="0" dirty="0" smtClean="0">
                          <a:solidFill>
                            <a:srgbClr val="3D6595"/>
                          </a:solidFill>
                        </a:rPr>
                        <a:t> консультативный материал для родителей (законных представителей)</a:t>
                      </a:r>
                      <a:endParaRPr lang="ru-RU" sz="14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D6595"/>
                          </a:solidFill>
                        </a:rPr>
                        <a:t>2. Консультативный материал оформлен в соответствии с методическими рекомендациями</a:t>
                      </a:r>
                      <a:endParaRPr lang="ru-RU" sz="14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D6595"/>
                          </a:solidFill>
                        </a:rPr>
                        <a:t>3. Распечатанный</a:t>
                      </a:r>
                      <a:r>
                        <a:rPr lang="ru-RU" sz="1400" b="1" baseline="0" dirty="0" smtClean="0">
                          <a:solidFill>
                            <a:srgbClr val="3D6595"/>
                          </a:solidFill>
                        </a:rPr>
                        <a:t> к</a:t>
                      </a:r>
                      <a:r>
                        <a:rPr lang="ru-RU" sz="1400" b="1" dirty="0" smtClean="0">
                          <a:solidFill>
                            <a:srgbClr val="3D6595"/>
                          </a:solidFill>
                        </a:rPr>
                        <a:t>онсультативный материал находится в едином архиве и хранится в методическом</a:t>
                      </a:r>
                      <a:r>
                        <a:rPr lang="ru-RU" sz="1400" b="1" baseline="0" dirty="0" smtClean="0">
                          <a:solidFill>
                            <a:srgbClr val="3D6595"/>
                          </a:solidFill>
                        </a:rPr>
                        <a:t> кабинете ДОУ</a:t>
                      </a:r>
                      <a:endParaRPr lang="ru-RU" sz="14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D6595"/>
                          </a:solidFill>
                        </a:rPr>
                        <a:t>4. Для педагогов доступен</a:t>
                      </a:r>
                      <a:r>
                        <a:rPr lang="ru-RU" sz="1400" b="1" baseline="0" dirty="0" smtClean="0">
                          <a:solidFill>
                            <a:srgbClr val="3D6595"/>
                          </a:solidFill>
                        </a:rPr>
                        <a:t> электронный архив консультативных материалов</a:t>
                      </a:r>
                      <a:endParaRPr lang="ru-RU" sz="14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D6595"/>
                          </a:solidFill>
                        </a:rPr>
                        <a:t>5. Разработан перспективный план на учебный год по размещению консультативного материала для родителей (законных представителей )</a:t>
                      </a:r>
                      <a:endParaRPr lang="ru-RU" sz="14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 flipV="1">
            <a:off x="576104" y="5788657"/>
            <a:ext cx="103698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9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509" y="2386773"/>
            <a:ext cx="402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501" y="287759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2A5243"/>
                </a:solidFill>
                <a:latin typeface="Futura PT Medium" pitchFamily="34" charset="-52"/>
              </a:rPr>
              <a:t>План мероприятий </a:t>
            </a:r>
            <a:r>
              <a:rPr lang="ru-RU" sz="3200" b="1" kern="0" dirty="0" smtClean="0">
                <a:solidFill>
                  <a:srgbClr val="2A5243"/>
                </a:solidFill>
                <a:latin typeface="Futura PT Medium" pitchFamily="34" charset="-52"/>
              </a:rPr>
              <a:t>по  устранению проблем </a:t>
            </a:r>
            <a:endParaRPr lang="ru-RU" sz="3200" b="1" kern="0" dirty="0">
              <a:solidFill>
                <a:srgbClr val="2A5243"/>
              </a:solidFill>
              <a:latin typeface="Futura PT Medium" pitchFamily="34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4453" y="1223863"/>
          <a:ext cx="10729192" cy="453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2232248"/>
                <a:gridCol w="2088232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Разработка перспективных планов на учебный год по размещению консультативных материалов для родителей (законных представителей)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Творческая группа проекта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С 15.02.2023 по 31.03.2023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31.03.2023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Разработка методических рекомендаций по правильному оформлению консультативных материалов </a:t>
                      </a:r>
                      <a:r>
                        <a:rPr lang="ru-RU" sz="165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6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Старший воспитатель Медведева Е.В.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С 01.02.2023 по 28.02.2023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28.02.2023 выполнено</a:t>
                      </a:r>
                    </a:p>
                    <a:p>
                      <a:pPr algn="ctr"/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Создание единого электронного архива</a:t>
                      </a:r>
                      <a:r>
                        <a:rPr lang="ru-RU" sz="16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консультативных материалов </a:t>
                      </a:r>
                      <a:r>
                        <a:rPr lang="ru-RU" sz="165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65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Творческая группа проекта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С 01.04.2023 – 31.08.2023</a:t>
                      </a:r>
                    </a:p>
                    <a:p>
                      <a:pPr algn="ctr"/>
                      <a:endParaRPr lang="ru-RU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31.08.2023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 Создание единого </a:t>
                      </a:r>
                      <a:r>
                        <a:rPr lang="ru-RU" sz="1650" b="1" baseline="0" dirty="0" smtClean="0">
                          <a:solidFill>
                            <a:srgbClr val="002060"/>
                          </a:solidFill>
                        </a:rPr>
                        <a:t>архива распечатанных (готовых к использованию) консультативных материалов для родителей (законных представителей)</a:t>
                      </a:r>
                      <a:endParaRPr lang="ru-RU" sz="16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Творческая группа проекта</a:t>
                      </a:r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С 01.04.2023 по 29.09.2023</a:t>
                      </a:r>
                    </a:p>
                    <a:p>
                      <a:pPr algn="ctr"/>
                      <a:endParaRPr lang="ru-RU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smtClean="0">
                          <a:solidFill>
                            <a:srgbClr val="002060"/>
                          </a:solidFill>
                        </a:rPr>
                        <a:t>29.09.2023</a:t>
                      </a:r>
                    </a:p>
                    <a:p>
                      <a:pPr algn="ctr"/>
                      <a:endParaRPr lang="ru-RU" sz="16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17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74833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2A5243"/>
                </a:solidFill>
                <a:latin typeface="Futura PT Medium" pitchFamily="34" charset="-52"/>
              </a:rPr>
              <a:t>Достигнутые </a:t>
            </a:r>
            <a:r>
              <a:rPr lang="ru-RU" sz="4400" b="1" dirty="0" smtClean="0">
                <a:solidFill>
                  <a:srgbClr val="2A5243"/>
                </a:solidFill>
                <a:latin typeface="Futura PT Medium" pitchFamily="34" charset="-52"/>
              </a:rPr>
              <a:t>результаты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6462" y="1079847"/>
          <a:ext cx="1051316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228"/>
                <a:gridCol w="2051552"/>
                <a:gridCol w="2459390"/>
                <a:gridCol w="3134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цели,</a:t>
                      </a:r>
                      <a:r>
                        <a:rPr lang="ru-RU" baseline="0" dirty="0" smtClean="0"/>
                        <a:t> единицы 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Текущий 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Целевой 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Планируемый результат, эффект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Сокращение времени педагогических работников ДОУ на оформление и размещение стендовой информации для родителей (законных представителей)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210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мин.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35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мин.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Сокращение времени педагогических работников ДОУ на оформление и размещение стендовой информации для родителей (законных представителей)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097116465"/>
              </p:ext>
            </p:extLst>
          </p:nvPr>
        </p:nvGraphicFramePr>
        <p:xfrm>
          <a:off x="2232645" y="3456111"/>
          <a:ext cx="6229597" cy="276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69349" y="4536231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Эффект на </a:t>
            </a:r>
            <a:r>
              <a:rPr lang="ru-RU" b="1" dirty="0" smtClean="0">
                <a:solidFill>
                  <a:srgbClr val="002060"/>
                </a:solidFill>
              </a:rPr>
              <a:t>73,5%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74833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2A5243"/>
                </a:solidFill>
                <a:latin typeface="Futura PT Medium" pitchFamily="34" charset="-52"/>
              </a:rPr>
              <a:t>Достигнутые </a:t>
            </a:r>
            <a:r>
              <a:rPr lang="ru-RU" sz="4400" b="1" dirty="0" smtClean="0">
                <a:solidFill>
                  <a:srgbClr val="2A5243"/>
                </a:solidFill>
                <a:latin typeface="Futura PT Medium" pitchFamily="34" charset="-52"/>
              </a:rPr>
              <a:t>результаты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104" y="1007840"/>
            <a:ext cx="10369868" cy="100811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Разработаны перспективные планы </a:t>
            </a:r>
            <a:r>
              <a:rPr lang="ru-RU" b="1" dirty="0" smtClean="0">
                <a:solidFill>
                  <a:srgbClr val="002060"/>
                </a:solidFill>
              </a:rPr>
              <a:t>на учебный год по размещению консультативных материалов для родителей (законных представителей)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027" name="Picture 3" descr="C:\Users\Елена\Desktop\МАДОУ 19ДСКВ,Кемерово\лин-проект\Лин-проект 2023\фото\IMG_20231214_081711.jpg"/>
          <p:cNvPicPr>
            <a:picLocks noChangeAspect="1" noChangeArrowheads="1"/>
          </p:cNvPicPr>
          <p:nvPr/>
        </p:nvPicPr>
        <p:blipFill>
          <a:blip r:embed="rId3" cstate="print"/>
          <a:srcRect t="1742"/>
          <a:stretch>
            <a:fillRect/>
          </a:stretch>
        </p:blipFill>
        <p:spPr bwMode="auto">
          <a:xfrm>
            <a:off x="288429" y="1943943"/>
            <a:ext cx="5040196" cy="3714297"/>
          </a:xfrm>
          <a:prstGeom prst="rect">
            <a:avLst/>
          </a:prstGeom>
          <a:noFill/>
        </p:spPr>
      </p:pic>
      <p:pic>
        <p:nvPicPr>
          <p:cNvPr id="1028" name="Picture 4" descr="C:\Users\Елена\Desktop\МАДОУ 19ДСКВ,Кемерово\лин-проект\Лин-проект 2023\фото\IMG_20231214_081733.jpg"/>
          <p:cNvPicPr>
            <a:picLocks noChangeAspect="1" noChangeArrowheads="1"/>
          </p:cNvPicPr>
          <p:nvPr/>
        </p:nvPicPr>
        <p:blipFill>
          <a:blip r:embed="rId4" cstate="print"/>
          <a:srcRect t="9108"/>
          <a:stretch>
            <a:fillRect/>
          </a:stretch>
        </p:blipFill>
        <p:spPr bwMode="auto">
          <a:xfrm>
            <a:off x="5833045" y="1943943"/>
            <a:ext cx="5400237" cy="3681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67632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2A5243"/>
                </a:solidFill>
                <a:latin typeface="Futura PT Medium" pitchFamily="34" charset="-52"/>
              </a:rPr>
              <a:t>Достигнутые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104" y="1007839"/>
            <a:ext cx="10369868" cy="9361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Разработаны методические рекомендации </a:t>
            </a:r>
            <a:r>
              <a:rPr lang="ru-RU" b="1" dirty="0" smtClean="0">
                <a:solidFill>
                  <a:srgbClr val="002060"/>
                </a:solidFill>
              </a:rPr>
              <a:t>по правильному оформлению консультативных материалов для родителей (законных представителей)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C:\Users\Елена\Desktop\МАДОУ 19ДСКВ,Кемерово\лин-проект\Лин-проект 2023\фото\IMG_20231214_081751.jpg"/>
          <p:cNvPicPr>
            <a:picLocks noChangeAspect="1" noChangeArrowheads="1"/>
          </p:cNvPicPr>
          <p:nvPr/>
        </p:nvPicPr>
        <p:blipFill>
          <a:blip r:embed="rId3" cstate="print"/>
          <a:srcRect t="6663" b="8885"/>
          <a:stretch>
            <a:fillRect/>
          </a:stretch>
        </p:blipFill>
        <p:spPr bwMode="auto">
          <a:xfrm>
            <a:off x="3600797" y="1799927"/>
            <a:ext cx="4030601" cy="453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74833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2A5243"/>
                </a:solidFill>
                <a:latin typeface="Futura PT Medium" pitchFamily="34" charset="-52"/>
              </a:rPr>
              <a:t>Достигнутые результаты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104" y="1151856"/>
            <a:ext cx="10369868" cy="79208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Создан единый электронный архив </a:t>
            </a:r>
            <a:r>
              <a:rPr lang="ru-RU" b="1" dirty="0" smtClean="0">
                <a:solidFill>
                  <a:srgbClr val="002060"/>
                </a:solidFill>
              </a:rPr>
              <a:t>консультативных материалов для родителей (законных представителей)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2050" name="Picture 2" descr="C:\Users\Елена\Desktop\IMG_20231214_08285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3000"/>
          </a:blip>
          <a:srcRect l="15308" t="12219" r="11663" b="28887"/>
          <a:stretch>
            <a:fillRect/>
          </a:stretch>
        </p:blipFill>
        <p:spPr bwMode="auto">
          <a:xfrm>
            <a:off x="288429" y="2375991"/>
            <a:ext cx="4881194" cy="2952328"/>
          </a:xfrm>
          <a:prstGeom prst="rect">
            <a:avLst/>
          </a:prstGeom>
          <a:noFill/>
        </p:spPr>
      </p:pic>
      <p:pic>
        <p:nvPicPr>
          <p:cNvPr id="2051" name="Picture 3" descr="C:\Users\Елена\Desktop\IMG_20231214_082908.jpg"/>
          <p:cNvPicPr>
            <a:picLocks noChangeAspect="1" noChangeArrowheads="1"/>
          </p:cNvPicPr>
          <p:nvPr/>
        </p:nvPicPr>
        <p:blipFill>
          <a:blip r:embed="rId4" cstate="print">
            <a:lum bright="15000" contrast="10000"/>
          </a:blip>
          <a:srcRect t="7774" b="17775"/>
          <a:stretch>
            <a:fillRect/>
          </a:stretch>
        </p:blipFill>
        <p:spPr bwMode="auto">
          <a:xfrm>
            <a:off x="6193085" y="2015951"/>
            <a:ext cx="4205684" cy="417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82033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2A5243"/>
                </a:solidFill>
                <a:latin typeface="Futura PT Medium" pitchFamily="34" charset="-52"/>
              </a:rPr>
              <a:t>Достигнутые результаты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104" y="1223864"/>
            <a:ext cx="10369868" cy="100811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Создан единый архив </a:t>
            </a:r>
            <a:r>
              <a:rPr lang="ru-RU" b="1" dirty="0" smtClean="0">
                <a:solidFill>
                  <a:srgbClr val="002060"/>
                </a:solidFill>
              </a:rPr>
              <a:t>распечатанных (готовых к использованию) консультативных материалов для родителей (законных представителей)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074" name="Picture 2" descr="C:\Users\Елена\Desktop\IMG_20231214_082940.jpg"/>
          <p:cNvPicPr>
            <a:picLocks noChangeAspect="1" noChangeArrowheads="1"/>
          </p:cNvPicPr>
          <p:nvPr/>
        </p:nvPicPr>
        <p:blipFill>
          <a:blip r:embed="rId3" cstate="print"/>
          <a:srcRect l="2496" t="18432" b="14441"/>
          <a:stretch>
            <a:fillRect/>
          </a:stretch>
        </p:blipFill>
        <p:spPr bwMode="auto">
          <a:xfrm>
            <a:off x="1454232" y="2015951"/>
            <a:ext cx="8397586" cy="433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6621" y="2592015"/>
            <a:ext cx="4444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A5243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4000" b="1" dirty="0" smtClean="0">
                <a:solidFill>
                  <a:srgbClr val="2A5243"/>
                </a:solidFill>
                <a:latin typeface="Futura PT Medium" pitchFamily="34" charset="-52"/>
              </a:rPr>
              <a:t>за внимание!</a:t>
            </a:r>
            <a:endParaRPr lang="ru-RU" sz="4000" b="1" dirty="0">
              <a:solidFill>
                <a:srgbClr val="2A5243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0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    </a:t>
            </a:r>
            <a:r>
              <a:rPr lang="ru-RU" sz="2400" b="1" dirty="0">
                <a:solidFill>
                  <a:srgbClr val="3B4555"/>
                </a:solidFill>
                <a:latin typeface="Futura PT Medium" pitchFamily="34" charset="-52"/>
              </a:rPr>
              <a:t>Паспорт проекта </a:t>
            </a:r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/>
            </a:r>
            <a:b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</a:br>
            <a:r>
              <a:rPr lang="ru-RU" sz="1600" dirty="0">
                <a:solidFill>
                  <a:srgbClr val="3B4555"/>
                </a:solidFill>
                <a:latin typeface="Futura PT Medium" pitchFamily="34" charset="-52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«Оптимизация оформления и размещения стендовой информации для родителей (законных представителей)»</a:t>
            </a:r>
          </a:p>
        </p:txBody>
      </p:sp>
      <p:pic>
        <p:nvPicPr>
          <p:cNvPr id="2" name="Picture 2" descr="C:\Users\Елена\Desktop\Лин-проект 2023\лин-проект.jpg"/>
          <p:cNvPicPr>
            <a:picLocks noChangeAspect="1" noChangeArrowheads="1"/>
          </p:cNvPicPr>
          <p:nvPr/>
        </p:nvPicPr>
        <p:blipFill>
          <a:blip r:embed="rId3" cstate="print"/>
          <a:srcRect l="3945" t="3329" r="5561" b="8885"/>
          <a:stretch>
            <a:fillRect/>
          </a:stretch>
        </p:blipFill>
        <p:spPr bwMode="auto">
          <a:xfrm>
            <a:off x="1800597" y="1079847"/>
            <a:ext cx="7656161" cy="5400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2118" y="26498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A5243"/>
                </a:solidFill>
                <a:latin typeface="Futura PT Medium" pitchFamily="34" charset="-52"/>
              </a:rPr>
              <a:t>Команда проекта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840465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6581" y="1079847"/>
            <a:ext cx="725166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Медведева Елена Викторовна ст. воспитатель – </a:t>
            </a:r>
            <a:r>
              <a:rPr lang="ru-RU" sz="1800" b="1" dirty="0">
                <a:solidFill>
                  <a:srgbClr val="002060"/>
                </a:solidFill>
              </a:rPr>
              <a:t>руководитель проекта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179992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2592015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8589" y="1943943"/>
            <a:ext cx="329859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Черевко</a:t>
            </a:r>
            <a:r>
              <a:rPr lang="ru-RU" sz="1800" b="1" dirty="0" smtClean="0">
                <a:solidFill>
                  <a:srgbClr val="002060"/>
                </a:solidFill>
              </a:rPr>
              <a:t> Олеся Владимировна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педагог - психолог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0597" y="2736031"/>
            <a:ext cx="3122137" cy="710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Третьякова Ольга Евгеньевна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13165" y="1871935"/>
            <a:ext cx="2983189" cy="710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Никитина </a:t>
            </a:r>
            <a:r>
              <a:rPr lang="ru-RU" sz="1800" b="1" dirty="0" err="1" smtClean="0">
                <a:solidFill>
                  <a:srgbClr val="002060"/>
                </a:solidFill>
              </a:rPr>
              <a:t>Барно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Тохировна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учитель - логопед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41157" y="2592015"/>
            <a:ext cx="32403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Голосова</a:t>
            </a:r>
            <a:r>
              <a:rPr lang="ru-RU" sz="1800" b="1" dirty="0" smtClean="0">
                <a:solidFill>
                  <a:srgbClr val="002060"/>
                </a:solidFill>
              </a:rPr>
              <a:t> Евгения Геннадьевна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1871935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252000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3384103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00597" y="3528119"/>
            <a:ext cx="30963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Ляй</a:t>
            </a:r>
            <a:r>
              <a:rPr lang="ru-RU" sz="1800" b="1" dirty="0" smtClean="0">
                <a:solidFill>
                  <a:srgbClr val="002060"/>
                </a:solidFill>
              </a:rPr>
              <a:t> Ирина Алексеевна 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3312095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769149" y="3384103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Трифонова Юлия Петровна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4248199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656581" y="4320207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Ушакова Светлана Юрьевна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4176191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841157" y="4248199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Харченко Ирина Анатольевна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5112295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800597" y="5184303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Мешкова</a:t>
            </a:r>
            <a:r>
              <a:rPr lang="ru-RU" sz="1800" b="1" dirty="0" smtClean="0">
                <a:solidFill>
                  <a:srgbClr val="002060"/>
                </a:solidFill>
              </a:rPr>
              <a:t> Надежда Юрьевна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5040287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41157" y="5040287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 err="1" smtClean="0">
                <a:solidFill>
                  <a:srgbClr val="002060"/>
                </a:solidFill>
              </a:rPr>
              <a:t>Моргачева</a:t>
            </a:r>
            <a:r>
              <a:rPr lang="ru-RU" sz="1800" b="1" dirty="0" smtClean="0">
                <a:solidFill>
                  <a:srgbClr val="002060"/>
                </a:solidFill>
              </a:rPr>
              <a:t> Мария Сергеевна</a:t>
            </a:r>
          </a:p>
          <a:p>
            <a:pPr lvl="0" algn="ctr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воспитатель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8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556" y="259508"/>
            <a:ext cx="8208913" cy="10800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A5243"/>
                </a:solidFill>
              </a:rPr>
              <a:t>Цели и единицы измерений</a:t>
            </a:r>
            <a:endParaRPr lang="ru-RU" sz="3600" b="1" dirty="0">
              <a:solidFill>
                <a:srgbClr val="2A5243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64493" y="1727919"/>
          <a:ext cx="950525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734"/>
                <a:gridCol w="468052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Цель: Сокращение времени педагогических работников ДОУ на оформление и размещение стендовой информации для родителей (законных представителей).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Единица измерения: </a:t>
                      </a:r>
                    </a:p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</a:rPr>
                        <a:t>минуты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Было: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Минимально: 210 мин.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Максимально: 300 мин.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Стало: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Минимально: 35 мин.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D6595"/>
                          </a:solidFill>
                        </a:rPr>
                        <a:t>Максимально: 50 мин.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3D659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2605" y="259787"/>
            <a:ext cx="707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A5243"/>
                </a:solidFill>
                <a:latin typeface="Futura PT Medium" pitchFamily="34" charset="-52"/>
              </a:rPr>
              <a:t>Карта текущего состояния процесса</a:t>
            </a:r>
          </a:p>
        </p:txBody>
      </p:sp>
      <p:pic>
        <p:nvPicPr>
          <p:cNvPr id="2050" name="Picture 2" descr="C:\Users\Елена\Desktop\Лин-проект 2023\фото\IMG_8022.JPG"/>
          <p:cNvPicPr>
            <a:picLocks noChangeAspect="1" noChangeArrowheads="1"/>
          </p:cNvPicPr>
          <p:nvPr/>
        </p:nvPicPr>
        <p:blipFill>
          <a:blip r:embed="rId3" cstate="print"/>
          <a:srcRect t="22644"/>
          <a:stretch>
            <a:fillRect/>
          </a:stretch>
        </p:blipFill>
        <p:spPr bwMode="auto">
          <a:xfrm>
            <a:off x="792485" y="1079846"/>
            <a:ext cx="4392488" cy="2548401"/>
          </a:xfrm>
          <a:prstGeom prst="rect">
            <a:avLst/>
          </a:prstGeom>
          <a:noFill/>
        </p:spPr>
      </p:pic>
      <p:pic>
        <p:nvPicPr>
          <p:cNvPr id="2051" name="Picture 3" descr="C:\Users\Елена\Desktop\Лин-проект 2023\фото\IMG_8025.JPG"/>
          <p:cNvPicPr>
            <a:picLocks noChangeAspect="1" noChangeArrowheads="1"/>
          </p:cNvPicPr>
          <p:nvPr/>
        </p:nvPicPr>
        <p:blipFill>
          <a:blip r:embed="rId4" cstate="print"/>
          <a:srcRect l="30558" t="31217" r="37570" b="46001"/>
          <a:stretch>
            <a:fillRect/>
          </a:stretch>
        </p:blipFill>
        <p:spPr bwMode="auto">
          <a:xfrm>
            <a:off x="3188136" y="3816151"/>
            <a:ext cx="4432646" cy="2376264"/>
          </a:xfrm>
          <a:prstGeom prst="rect">
            <a:avLst/>
          </a:prstGeom>
          <a:noFill/>
        </p:spPr>
      </p:pic>
      <p:pic>
        <p:nvPicPr>
          <p:cNvPr id="2052" name="Picture 4" descr="C:\Users\Елена\Desktop\Лин-проект 2023\фото\IMG_8026.JPG"/>
          <p:cNvPicPr>
            <a:picLocks noChangeAspect="1" noChangeArrowheads="1"/>
          </p:cNvPicPr>
          <p:nvPr/>
        </p:nvPicPr>
        <p:blipFill>
          <a:blip r:embed="rId5" cstate="print"/>
          <a:srcRect t="26665"/>
          <a:stretch>
            <a:fillRect/>
          </a:stretch>
        </p:blipFill>
        <p:spPr bwMode="auto">
          <a:xfrm>
            <a:off x="5977061" y="1079847"/>
            <a:ext cx="4608512" cy="253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31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0"/>
            <a:ext cx="10369868" cy="1511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</a:br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</a:br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>Карта текущего состояния процесса</a:t>
            </a:r>
            <a: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Оформление и размещение для родителей (законных представителей)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одного консультативного материала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8469" y="2159967"/>
          <a:ext cx="10081120" cy="3727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  <a:gridCol w="2016224"/>
              </a:tblGrid>
              <a:tr h="1096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</a:p>
                    <a:p>
                      <a:pPr algn="ctr"/>
                      <a:r>
                        <a:rPr lang="ru-RU" sz="2400" dirty="0" smtClean="0"/>
                        <a:t>шаг</a:t>
                      </a:r>
                      <a:endParaRPr lang="ru-RU" sz="2400" dirty="0"/>
                    </a:p>
                  </a:txBody>
                  <a:tcPr/>
                </a:tc>
              </a:tr>
              <a:tr h="16683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Выбор темы консультативного материала 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Разработка консультативного материала 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Оформление консультативного материала 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Распечатка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консультативного материала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Размещение консультативного материала для родителей (законных представителей) на стенде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96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140-200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25-50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10-15 мин.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мин.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A5243"/>
                </a:solidFill>
                <a:latin typeface="Futura PT Medium" pitchFamily="34" charset="-52"/>
              </a:rPr>
              <a:t>Карта текущего состояния процесса</a:t>
            </a:r>
            <a: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  <a:t/>
            </a:r>
            <a:br>
              <a:rPr lang="ru-RU" sz="5400" dirty="0" smtClean="0">
                <a:solidFill>
                  <a:srgbClr val="2A5243"/>
                </a:solidFill>
                <a:latin typeface="Futura PT Medium" pitchFamily="34" charset="-52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6421" y="1079847"/>
          <a:ext cx="1116171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5"/>
                <a:gridCol w="105851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Большая трата времени на оформление и размещение стендовой информации для родителей (законных представителей)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Отсутствие годового перспективного планирования по размещению консультативного материала для родителей (законных представителей)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Отсутствие архива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консультативных материалов для родителей (законных представителей)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Отсутствие электронного архива консультативных материалов для родителей (законных представителей)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4573" y="287759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A5243"/>
                </a:solidFill>
                <a:effectLst/>
                <a:uLnTx/>
                <a:uFillTx/>
                <a:latin typeface="Futura PT Medium" pitchFamily="34" charset="-52"/>
              </a:rPr>
              <a:t>Пирамида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2A5243"/>
              </a:solidFill>
              <a:effectLst/>
              <a:uLnTx/>
              <a:uFillTx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185579034"/>
              </p:ext>
            </p:extLst>
          </p:nvPr>
        </p:nvGraphicFramePr>
        <p:xfrm>
          <a:off x="504453" y="1583903"/>
          <a:ext cx="7200800" cy="421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10"/>
          <p:cNvGraphicFramePr>
            <a:graphicFrameLocks noGrp="1"/>
          </p:cNvGraphicFramePr>
          <p:nvPr>
            <p:ph idx="1"/>
          </p:nvPr>
        </p:nvGraphicFramePr>
        <p:xfrm>
          <a:off x="7777261" y="647799"/>
          <a:ext cx="345638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09634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ДОУ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Нет методических рекомендаций по правильному оформлению консультативных материалов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перспективных планов по размещению консультативных материалов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 на 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единого электронного архива консультативных материалов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единого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архива распечатанных (готовых к использованию )консультативных материалов 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4733" y="143743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A5243"/>
                </a:solidFill>
                <a:effectLst/>
                <a:uLnTx/>
                <a:uFillTx/>
                <a:latin typeface="Futura PT Medium" pitchFamily="34" charset="-52"/>
              </a:rPr>
              <a:t>Анализ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2A5243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2445" y="863823"/>
          <a:ext cx="10801200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8312"/>
                <a:gridCol w="3096344"/>
                <a:gridCol w="3168352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проблема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причина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Решение проблемы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период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Нет методических рекомендаций по правильному оформлению консультативных материалов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Педагогические работники оформляют консультативные материалы для родителей (законных представителей) на свое усмотрение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Разработать методические рекомендации по оформлению стендовой информации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01.02.2023 по 28.02.2023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перспективных планов по размещению консультативных материалов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 на 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Педагоги в каждой группе составляют только перспективный план по работе с родителями (законными представителями)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Создать перспективный план  размещения консультативных материалов по каждому возрастному дошкольному этапу на учебный год (воспитатели и специалисты ДОУ) 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15.02.2023 по 31.03.2023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единого электронного архива консультативных материалов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Консультативные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материалы для родителей (законных представителей)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расположены в разных местах (методический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кабинет, группа, кабинеты специалистов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Создать единую электронную папку с консультативным материалом для родителей (законных представителей) и разместить ее в папке «Сеть ДОУ19»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01.04.2023 – 31.08.2023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Отсутствие единого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архива распечатанных (готовых к использованию) консультативных материалов 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При создании единой электронной папки у педагогов нет возможности быстро распечатать и разместить консультативный материал на стендах для родителей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(законных представителей)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Создать в ДОУ 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единый архив распечатанных консультативных материалов для быстрого размещения на стендах для родителей (законных представителей)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 01.04.2023 по 29.09.2023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5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965</Words>
  <Application>Microsoft Office PowerPoint</Application>
  <PresentationFormat>Произвольный</PresentationFormat>
  <Paragraphs>179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Цели и единицы измерений</vt:lpstr>
      <vt:lpstr>Слайд 5</vt:lpstr>
      <vt:lpstr>  Карта текущего состояния процесса Оформление и размещение для родителей (законных представителей)  одного консультативного материала </vt:lpstr>
      <vt:lpstr>Карта текущего состояния процесса </vt:lpstr>
      <vt:lpstr>Слайд 8</vt:lpstr>
      <vt:lpstr>Слайд 9</vt:lpstr>
      <vt:lpstr>Слайд 10</vt:lpstr>
      <vt:lpstr>Слайд 11</vt:lpstr>
      <vt:lpstr>Достигнутые результаты</vt:lpstr>
      <vt:lpstr>Достигнутые результаты</vt:lpstr>
      <vt:lpstr>Достигнутые результаты</vt:lpstr>
      <vt:lpstr>Достигнутые результаты</vt:lpstr>
      <vt:lpstr>Достигнутые результаты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Елена</cp:lastModifiedBy>
  <cp:revision>106</cp:revision>
  <dcterms:created xsi:type="dcterms:W3CDTF">2018-10-19T07:56:24Z</dcterms:created>
  <dcterms:modified xsi:type="dcterms:W3CDTF">2023-12-14T02:09:01Z</dcterms:modified>
</cp:coreProperties>
</file>